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95" autoAdjust="0"/>
    <p:restoredTop sz="94660"/>
  </p:normalViewPr>
  <p:slideViewPr>
    <p:cSldViewPr snapToGrid="0">
      <p:cViewPr varScale="1">
        <p:scale>
          <a:sx n="109" d="100"/>
          <a:sy n="109" d="100"/>
        </p:scale>
        <p:origin x="13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4/20/2022</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4/20/2022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4/20/2022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4/20/2022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4/20/2022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4/20/2022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4/20/2022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4/20/2022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4/20/2022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4/20/2022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4/20/2022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4/20/2022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4/20/2022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4/20/2022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4/20/2022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4/20/2022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4/20/2022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4/20/2022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4/20/2022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4/20/2022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4/20/2022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4/20/2022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4/20/2022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4/20/2022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4/20/2022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678653" cy="615553"/>
          </a:xfrm>
          <a:prstGeom prst="rect">
            <a:avLst/>
          </a:prstGeom>
        </p:spPr>
        <p:txBody>
          <a:bodyPr wrap="none">
            <a:spAutoFit/>
          </a:bodyPr>
          <a:lstStyle/>
          <a:p>
            <a:r>
              <a:rPr lang="en-US" sz="1700" b="1" dirty="0">
                <a:solidFill>
                  <a:prstClr val="white"/>
                </a:solidFill>
              </a:rPr>
              <a:t>LMRFC Forecasts Issued Morning of April 20, 2022</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7073" y="136195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7073" y="356617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7077" y="246406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21172" y="440208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63506" y="1271979"/>
            <a:ext cx="11205784" cy="5078313"/>
          </a:xfrm>
          <a:prstGeom prst="rect">
            <a:avLst/>
          </a:prstGeom>
          <a:noFill/>
        </p:spPr>
        <p:txBody>
          <a:bodyPr wrap="square" rtlCol="0">
            <a:spAutoFit/>
          </a:bodyPr>
          <a:lstStyle/>
          <a:p>
            <a:r>
              <a:rPr lang="en-US" dirty="0">
                <a:solidFill>
                  <a:prstClr val="black"/>
                </a:solidFill>
              </a:rPr>
              <a:t>The lower Ohio River crested yesterday and should fall over the next week.  </a:t>
            </a:r>
          </a:p>
          <a:p>
            <a:endParaRPr lang="en-US" dirty="0">
              <a:solidFill>
                <a:prstClr val="black"/>
              </a:solidFill>
            </a:endParaRPr>
          </a:p>
          <a:p>
            <a:r>
              <a:rPr lang="en-US" dirty="0">
                <a:solidFill>
                  <a:prstClr val="black"/>
                </a:solidFill>
              </a:rPr>
              <a:t>On the lower Mississippi River, cresting conditions are approaching Osceola, AR and the remaining downstream locations should crest over the next 1 to 2 weeks. </a:t>
            </a:r>
          </a:p>
          <a:p>
            <a:endParaRPr lang="en-US" dirty="0">
              <a:solidFill>
                <a:prstClr val="black"/>
              </a:solidFill>
            </a:endParaRPr>
          </a:p>
          <a:p>
            <a:r>
              <a:rPr lang="en-US" dirty="0">
                <a:solidFill>
                  <a:prstClr val="black"/>
                </a:solidFill>
              </a:rPr>
              <a:t>Red River Landing, LA is above flood stage now and should rise a few more feet before cresting next Wednesday at 51.0ft.  This crest is a couple of feet lower than the crest that occurred in late March.   Natchez, MS is forecast to go above flood stage this weekend and crest next Tuesday at 49.0ft.  </a:t>
            </a:r>
          </a:p>
          <a:p>
            <a:endParaRPr lang="en-US" dirty="0">
              <a:solidFill>
                <a:prstClr val="black"/>
              </a:solidFill>
            </a:endParaRPr>
          </a:p>
          <a:p>
            <a:r>
              <a:rPr lang="en-US" dirty="0">
                <a:solidFill>
                  <a:prstClr val="black"/>
                </a:solidFill>
              </a:rPr>
              <a:t>The remainder of the lower Mississippi River will see rises over the next couple of weeks but crests are forecast to remain below flood levels. </a:t>
            </a:r>
          </a:p>
          <a:p>
            <a:endParaRPr lang="en-US" dirty="0">
              <a:solidFill>
                <a:prstClr val="black"/>
              </a:solidFill>
            </a:endParaRPr>
          </a:p>
          <a:p>
            <a:r>
              <a:rPr lang="en-US" dirty="0">
                <a:solidFill>
                  <a:prstClr val="black"/>
                </a:solidFill>
              </a:rPr>
              <a:t>Over the next week, two to four inches of rainfall is forecast over the lower Missouri and middle Mississippi Valleys.  This will cause rises on the Mississippi River above the junction with the Ohio River and slow recessions on the lower Ohio and lower Mississippi Rivers for late next week. </a:t>
            </a:r>
          </a:p>
          <a:p>
            <a:endParaRPr lang="en-US" dirty="0">
              <a:solidFill>
                <a:prstClr val="black"/>
              </a:solidFill>
            </a:endParaRPr>
          </a:p>
          <a:p>
            <a:r>
              <a:rPr lang="en-US" dirty="0">
                <a:solidFill>
                  <a:prstClr val="black"/>
                </a:solidFill>
              </a:rPr>
              <a:t>The 16 day future rainfall guidance shows slower recessions on the lower Ohio and lower Mississippi Rivers.  The guidance shows minor flooding ending at Red River Landing, LA for the first week of May.   </a:t>
            </a:r>
          </a:p>
        </p:txBody>
      </p:sp>
      <p:sp>
        <p:nvSpPr>
          <p:cNvPr id="16" name="Oval 15">
            <a:extLst>
              <a:ext uri="{FF2B5EF4-FFF2-40B4-BE49-F238E27FC236}">
                <a16:creationId xmlns:a16="http://schemas.microsoft.com/office/drawing/2014/main" id="{67DA241A-5417-40FC-A22F-6634AAE7F903}"/>
              </a:ext>
            </a:extLst>
          </p:cNvPr>
          <p:cNvSpPr/>
          <p:nvPr/>
        </p:nvSpPr>
        <p:spPr>
          <a:xfrm>
            <a:off x="221172" y="526033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April 20 2022 @  11:00 am CDT</a:t>
            </a:r>
          </a:p>
        </p:txBody>
      </p:sp>
      <p:grpSp>
        <p:nvGrpSpPr>
          <p:cNvPr id="52" name="Group 51"/>
          <p:cNvGrpSpPr/>
          <p:nvPr/>
        </p:nvGrpSpPr>
        <p:grpSpPr>
          <a:xfrm>
            <a:off x="1207807"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28.9’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028700" y="2135753"/>
            <a:ext cx="3821935" cy="949779"/>
            <a:chOff x="461644" y="2806880"/>
            <a:chExt cx="2905317"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24.3’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02881" y="3228771"/>
              <a:ext cx="196408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rises for another day then falls through early next week </a:t>
              </a:r>
            </a:p>
          </p:txBody>
        </p:sp>
      </p:grpSp>
      <p:grpSp>
        <p:nvGrpSpPr>
          <p:cNvPr id="128" name="Group 127"/>
          <p:cNvGrpSpPr/>
          <p:nvPr/>
        </p:nvGrpSpPr>
        <p:grpSpPr>
          <a:xfrm>
            <a:off x="583829" y="4201425"/>
            <a:ext cx="3767936" cy="1004976"/>
            <a:chOff x="461644" y="2806880"/>
            <a:chExt cx="2754495" cy="1042694"/>
          </a:xfrm>
        </p:grpSpPr>
        <p:sp>
          <p:nvSpPr>
            <p:cNvPr id="129" name="Rounded Rectangle 128"/>
            <p:cNvSpPr/>
            <p:nvPr/>
          </p:nvSpPr>
          <p:spPr>
            <a:xfrm>
              <a:off x="461644" y="2806880"/>
              <a:ext cx="2754495" cy="1042694"/>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8739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45.6’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483078" y="3294965"/>
              <a:ext cx="1628592" cy="478992"/>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rises and 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49.0’ for April 26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29.8’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578333" y="3192228"/>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with cresting conditions this weekend</a:t>
              </a:r>
            </a:p>
          </p:txBody>
        </p:sp>
      </p:grpSp>
      <p:grpSp>
        <p:nvGrpSpPr>
          <p:cNvPr id="166" name="Group 165"/>
          <p:cNvGrpSpPr/>
          <p:nvPr/>
        </p:nvGrpSpPr>
        <p:grpSpPr>
          <a:xfrm>
            <a:off x="7426916" y="4227149"/>
            <a:ext cx="4773619" cy="949779"/>
            <a:chOff x="461644" y="2806880"/>
            <a:chExt cx="3314826" cy="949779"/>
          </a:xfrm>
        </p:grpSpPr>
        <p:sp>
          <p:nvSpPr>
            <p:cNvPr id="167" name="Rounded Rectangle 166"/>
            <p:cNvSpPr/>
            <p:nvPr/>
          </p:nvSpPr>
          <p:spPr>
            <a:xfrm>
              <a:off x="461644" y="2806880"/>
              <a:ext cx="313846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38.0’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365928" y="3244053"/>
              <a:ext cx="241054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rises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1" y="1592626"/>
            <a:ext cx="1782601"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702076" y="3525303"/>
            <a:ext cx="1041206" cy="1058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51765" y="4747638"/>
            <a:ext cx="1109412" cy="26096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2" y="1151335"/>
            <a:ext cx="3443407" cy="949779"/>
            <a:chOff x="720724" y="1221920"/>
            <a:chExt cx="3304116" cy="949779"/>
          </a:xfrm>
        </p:grpSpPr>
        <p:sp>
          <p:nvSpPr>
            <p:cNvPr id="272" name="Rounded Rectangle 271"/>
            <p:cNvSpPr/>
            <p:nvPr/>
          </p:nvSpPr>
          <p:spPr>
            <a:xfrm>
              <a:off x="720724" y="1221920"/>
              <a:ext cx="31967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31.5’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941023" y="1668560"/>
              <a:ext cx="208381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5 days</a:t>
              </a:r>
            </a:p>
          </p:txBody>
        </p:sp>
      </p:grpSp>
      <p:grpSp>
        <p:nvGrpSpPr>
          <p:cNvPr id="294" name="Group 293"/>
          <p:cNvGrpSpPr/>
          <p:nvPr/>
        </p:nvGrpSpPr>
        <p:grpSpPr>
          <a:xfrm>
            <a:off x="7780944" y="2168274"/>
            <a:ext cx="3973872"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39.4’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809032" y="1680153"/>
              <a:ext cx="216372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grpSp>
        <p:nvGrpSpPr>
          <p:cNvPr id="327" name="Group 326"/>
          <p:cNvGrpSpPr/>
          <p:nvPr/>
        </p:nvGrpSpPr>
        <p:grpSpPr>
          <a:xfrm>
            <a:off x="7631131" y="3187337"/>
            <a:ext cx="4238484"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40.9’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177308" cy="949779"/>
            <a:chOff x="461644" y="2806880"/>
            <a:chExt cx="2685415"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11.3’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470660" y="3193780"/>
              <a:ext cx="156902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rises over the next 5 days </a:t>
              </a:r>
            </a:p>
          </p:txBody>
        </p:sp>
      </p:grpSp>
      <p:grpSp>
        <p:nvGrpSpPr>
          <p:cNvPr id="366" name="Group 365"/>
          <p:cNvGrpSpPr/>
          <p:nvPr/>
        </p:nvGrpSpPr>
        <p:grpSpPr>
          <a:xfrm>
            <a:off x="235984" y="5296451"/>
            <a:ext cx="4128480" cy="949779"/>
            <a:chOff x="461644" y="2806880"/>
            <a:chExt cx="2815114"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31.3’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329526" y="3258633"/>
              <a:ext cx="194723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rises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Crest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9167012" y="3524399"/>
            <a:ext cx="2892948"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with cresting conditions this weekend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15327" y="1629729"/>
            <a:ext cx="242272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5 days</a:t>
            </a:r>
          </a:p>
        </p:txBody>
      </p:sp>
      <p:sp>
        <p:nvSpPr>
          <p:cNvPr id="16" name="Rectangle 15">
            <a:extLst>
              <a:ext uri="{FF2B5EF4-FFF2-40B4-BE49-F238E27FC236}">
                <a16:creationId xmlns:a16="http://schemas.microsoft.com/office/drawing/2014/main" id="{37DCCFBF-C149-49B7-8D9A-159BC6788C3D}"/>
              </a:ext>
            </a:extLst>
          </p:cNvPr>
          <p:cNvSpPr/>
          <p:nvPr/>
        </p:nvSpPr>
        <p:spPr>
          <a:xfrm>
            <a:off x="8718947" y="2447472"/>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sp>
        <p:nvSpPr>
          <p:cNvPr id="18" name="Rectangle 17">
            <a:extLst>
              <a:ext uri="{FF2B5EF4-FFF2-40B4-BE49-F238E27FC236}">
                <a16:creationId xmlns:a16="http://schemas.microsoft.com/office/drawing/2014/main" id="{F95B5EAD-E60C-4890-99E0-43EB2D0B08E0}"/>
              </a:ext>
            </a:extLst>
          </p:cNvPr>
          <p:cNvSpPr/>
          <p:nvPr/>
        </p:nvSpPr>
        <p:spPr>
          <a:xfrm>
            <a:off x="8550657" y="3474353"/>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51" name="Rectangle 150">
            <a:extLst>
              <a:ext uri="{FF2B5EF4-FFF2-40B4-BE49-F238E27FC236}">
                <a16:creationId xmlns:a16="http://schemas.microsoft.com/office/drawing/2014/main" id="{F95B5EAD-E60C-4890-99E0-43EB2D0B08E0}"/>
              </a:ext>
            </a:extLst>
          </p:cNvPr>
          <p:cNvSpPr/>
          <p:nvPr/>
        </p:nvSpPr>
        <p:spPr>
          <a:xfrm>
            <a:off x="8364182" y="4499246"/>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2" name="Rectangle 11"/>
          <p:cNvSpPr/>
          <p:nvPr/>
        </p:nvSpPr>
        <p:spPr>
          <a:xfrm>
            <a:off x="1538987" y="4476213"/>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sp>
        <p:nvSpPr>
          <p:cNvPr id="179" name="Rectangle 178">
            <a:extLst>
              <a:ext uri="{FF2B5EF4-FFF2-40B4-BE49-F238E27FC236}">
                <a16:creationId xmlns:a16="http://schemas.microsoft.com/office/drawing/2014/main" id="{55231EF2-EC96-4A76-9F81-902AA179A553}"/>
              </a:ext>
            </a:extLst>
          </p:cNvPr>
          <p:cNvSpPr/>
          <p:nvPr/>
        </p:nvSpPr>
        <p:spPr>
          <a:xfrm>
            <a:off x="1199014" y="5569186"/>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pic>
        <p:nvPicPr>
          <p:cNvPr id="158" name="Picture 157">
            <a:extLst>
              <a:ext uri="{FF2B5EF4-FFF2-40B4-BE49-F238E27FC236}">
                <a16:creationId xmlns:a16="http://schemas.microsoft.com/office/drawing/2014/main" id="{2F4FA61E-A0A6-400D-8747-5DE2F59155B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75600" y="168144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148">
            <a:extLst>
              <a:ext uri="{FF2B5EF4-FFF2-40B4-BE49-F238E27FC236}">
                <a16:creationId xmlns:a16="http://schemas.microsoft.com/office/drawing/2014/main" id="{55040BDD-42EE-4D07-A74B-6507473A095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29125" y="268084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0" name="Picture 3">
            <a:extLst>
              <a:ext uri="{FF2B5EF4-FFF2-40B4-BE49-F238E27FC236}">
                <a16:creationId xmlns:a16="http://schemas.microsoft.com/office/drawing/2014/main" id="{A447602F-C54B-4F31-8D84-150F41F73CC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0004" y="470950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15AC9867-4561-4664-A0CF-6F6D1047C35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80494" y="3632239"/>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5" name="Picture 3">
            <a:extLst>
              <a:ext uri="{FF2B5EF4-FFF2-40B4-BE49-F238E27FC236}">
                <a16:creationId xmlns:a16="http://schemas.microsoft.com/office/drawing/2014/main" id="{F5651B37-9A72-4589-8609-E65F6D596C1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6423" y="578482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3">
            <a:extLst>
              <a:ext uri="{FF2B5EF4-FFF2-40B4-BE49-F238E27FC236}">
                <a16:creationId xmlns:a16="http://schemas.microsoft.com/office/drawing/2014/main" id="{93F9B7B3-7A94-4353-A1A8-93AACBC279D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14717" y="472817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 name="Picture 3">
            <a:extLst>
              <a:ext uri="{FF2B5EF4-FFF2-40B4-BE49-F238E27FC236}">
                <a16:creationId xmlns:a16="http://schemas.microsoft.com/office/drawing/2014/main" id="{C512F748-29B8-40E4-90F2-FCE579F5862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22785" y="371375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152">
            <a:extLst>
              <a:ext uri="{FF2B5EF4-FFF2-40B4-BE49-F238E27FC236}">
                <a16:creationId xmlns:a16="http://schemas.microsoft.com/office/drawing/2014/main" id="{6FBA4954-BA67-4FDF-9F9E-86A1F0AC0A0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96186" y="1612132"/>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154">
            <a:extLst>
              <a:ext uri="{FF2B5EF4-FFF2-40B4-BE49-F238E27FC236}">
                <a16:creationId xmlns:a16="http://schemas.microsoft.com/office/drawing/2014/main" id="{68FD4748-F477-40CE-B427-201A742F830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2446" y="262400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3">
            <a:extLst>
              <a:ext uri="{FF2B5EF4-FFF2-40B4-BE49-F238E27FC236}">
                <a16:creationId xmlns:a16="http://schemas.microsoft.com/office/drawing/2014/main" id="{E0D75EBA-B217-4FB2-898B-E4F36C60042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58905" y="5725009"/>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13988</TotalTime>
  <Words>498</Words>
  <Application>Microsoft Office PowerPoint</Application>
  <PresentationFormat>Widescreen</PresentationFormat>
  <Paragraphs>77</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659</cp:revision>
  <cp:lastPrinted>2019-06-25T17:36:27Z</cp:lastPrinted>
  <dcterms:created xsi:type="dcterms:W3CDTF">2019-02-26T19:21:25Z</dcterms:created>
  <dcterms:modified xsi:type="dcterms:W3CDTF">2022-04-20T16:05:17Z</dcterms:modified>
</cp:coreProperties>
</file>